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028" r:id="rId4"/>
    <p:sldId id="818" r:id="rId5"/>
    <p:sldId id="2035" r:id="rId6"/>
    <p:sldId id="819" r:id="rId7"/>
    <p:sldId id="813" r:id="rId8"/>
    <p:sldId id="811" r:id="rId9"/>
    <p:sldId id="2036" r:id="rId10"/>
    <p:sldId id="2037" r:id="rId11"/>
    <p:sldId id="2038" r:id="rId12"/>
    <p:sldId id="403" r:id="rId13"/>
    <p:sldId id="814" r:id="rId14"/>
    <p:sldId id="815" r:id="rId15"/>
    <p:sldId id="2039" r:id="rId16"/>
    <p:sldId id="258" r:id="rId17"/>
    <p:sldId id="810" r:id="rId18"/>
    <p:sldId id="2042" r:id="rId19"/>
    <p:sldId id="812" r:id="rId20"/>
    <p:sldId id="2041" r:id="rId21"/>
    <p:sldId id="2032" r:id="rId22"/>
    <p:sldId id="2034" r:id="rId23"/>
    <p:sldId id="823" r:id="rId24"/>
    <p:sldId id="824" r:id="rId25"/>
    <p:sldId id="262" r:id="rId26"/>
    <p:sldId id="2040" r:id="rId27"/>
    <p:sldId id="822" r:id="rId28"/>
    <p:sldId id="2026" r:id="rId29"/>
    <p:sldId id="2024" r:id="rId30"/>
    <p:sldId id="2025" r:id="rId31"/>
    <p:sldId id="1948" r:id="rId32"/>
    <p:sldId id="2033" r:id="rId33"/>
    <p:sldId id="821" r:id="rId34"/>
    <p:sldId id="2030" r:id="rId35"/>
    <p:sldId id="2031" r:id="rId36"/>
    <p:sldId id="2027" r:id="rId37"/>
    <p:sldId id="820" r:id="rId38"/>
    <p:sldId id="825" r:id="rId39"/>
    <p:sldId id="2029" r:id="rId40"/>
    <p:sldId id="809" r:id="rId41"/>
    <p:sldId id="77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5"/>
    <p:restoredTop sz="94702"/>
  </p:normalViewPr>
  <p:slideViewPr>
    <p:cSldViewPr snapToGrid="0">
      <p:cViewPr varScale="1">
        <p:scale>
          <a:sx n="164" d="100"/>
          <a:sy n="164" d="100"/>
        </p:scale>
        <p:origin x="87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21474-C187-9D47-9725-15E2DEB4E895}" type="datetimeFigureOut">
              <a:rPr lang="en-US" smtClean="0"/>
              <a:t>9/6/25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D2E8-7699-954B-949F-FB7DD167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8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D2E8-7699-954B-949F-FB7DD1673F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D2E8-7699-954B-949F-FB7DD1673F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40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813A-901B-36D6-2140-2DCB2BE13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3243B-239F-AE45-C22D-A79CFBFC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6E8D4-4841-B0A2-A533-3202CD9B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590DA-891B-5BB9-F42B-FC6583FD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6EC20-2548-9EF1-2530-7A832B76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5E0F-DFC5-AB5B-C7A5-978775D5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8EA07-04DF-6A51-77D2-CE7EE68D5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4EA45-4FB1-E1FC-1E4D-C92DF316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3FF56-CD59-D0C1-C33E-1F6E8FC7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7B9B-E311-7423-6F3D-CC9F867A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2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219B3-DB66-F65E-1664-E378C79B7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7ECE5-1919-CAA6-8754-F383FCCEF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A21F2-CE4C-AA81-C3FD-E4E73B6C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910E2-B931-C4C3-6934-8E6A2FF0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233F-BA33-0E51-402E-C2DF3FCD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2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AF79-9019-551A-635C-7291EFE2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C18D-5BC9-C233-2EA6-FCCBDE39F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785E-F950-7B5C-8EE4-1AB6BB0A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882E-0003-60EE-98AE-429C01DE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B951-0F6B-4BA4-E944-08693FE5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0544-E76D-F9BC-A973-5B58DF98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D342-177E-E745-8B8D-6F2A0B3C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8E144-AE0B-B7F5-F533-390F92E6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A5E4C-2297-ED6C-22C2-A4A06A82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509A-3C09-1526-17C1-EB06B273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4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053D-8E03-E452-6581-1C68A327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BC91-94D8-85B2-CF0B-D720ABB4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8497F-CC7B-AC7F-D13E-153EFEA80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7BC8E-0D9E-8BDC-26B8-93286051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D8B46-73FB-FA67-35D5-BDD3DA23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52FD-6273-EAD7-161F-D21531FE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51E3-4485-91F9-1CA0-F0851543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F0782-D9E1-1616-1723-48C0175DB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12FB3-B558-8432-2EC4-CBBA9C0AF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E3FB7-0BD0-B29D-D81B-A94899B0C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A5A7E-C07E-BBA9-990F-B257834F8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67B6F-B461-B2D9-F5B2-88414BC9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B131D-F880-F688-35F0-8B873A27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76F6DA-E595-D141-959F-B5B77F6E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735-E078-F695-50AA-F84B0EE2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D2D1-2A9E-7510-2228-A45A7871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12F8F-E11C-B6D8-EACC-37A7EB44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3FEC8-66C8-99B0-56CA-BA367623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5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BF373-1323-A56D-6D9B-F7DAE886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FF251-A8A0-B9AF-BD11-9C4B973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CB59-4E3D-656D-1040-CFBB850E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4699-DB93-288A-DBE9-AB1D1615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31A9-1A62-1B65-CECE-AFA1974C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03B42-7139-A9EF-D7AF-4FC95CC46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B976B-B2E5-B505-C761-34233247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6C2F3-A412-82E8-79D3-552E628E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85EEA-FE99-8C77-2CB9-8E91C93C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7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197E-28F4-3D1F-71B9-61BFF951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F061A-450F-9B09-B95B-A76241F58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3C10C-7D48-99B4-E521-5363229CB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B667-D059-6505-197A-19E49E5A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3F265-AE73-1A3C-D32D-3CC69D6C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Fillmore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CF4B6-3D05-ADD3-9578-FF4C5106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C34C05-3122-24A6-E5C4-188588C08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2E808-B90E-E6AE-97A3-FBAA7414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DA3D-A682-D74B-D0FD-FC4F10D13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Sept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876E-F626-2B92-22EB-F3F3410BC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F697B-C70F-9025-0CAD-0DB1741B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FE0E9-8952-F94B-8C47-0AD31E77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grainger.illinois.edu/CS433/fa2021/slides/chapter1-part1-post-lecture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8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perspectives.mvdirona.com/2008/04/06/DiseconomiesOfScale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4265-3ADE-A52C-7683-AD599C4CB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4FF1F-378F-B19A-3B14-2C47400C9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September,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D519-6D7E-F723-4BCB-7D9D0D25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23488-8425-32A9-B198-E8BC5BE4F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44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" y="3508377"/>
            <a:ext cx="4543425" cy="32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1346438" y="330200"/>
            <a:ext cx="9746776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/>
              <a:t>On Delivering Embarrassingly Distributed Cloud Services</a:t>
            </a:r>
            <a:endParaRPr lang="en-US" dirty="0"/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2362200" y="1828800"/>
            <a:ext cx="6400800" cy="17526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700" b="1" dirty="0"/>
              <a:t>Ken Church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b="1" dirty="0"/>
              <a:t>Albert Greenberg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b="1" dirty="0"/>
              <a:t>James Hamilton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dirty="0"/>
              <a:t>{church, albert, </a:t>
            </a:r>
            <a:r>
              <a:rPr lang="en-US" sz="2700" dirty="0" err="1"/>
              <a:t>jamesrh</a:t>
            </a:r>
            <a:r>
              <a:rPr lang="en-US" sz="2700" dirty="0"/>
              <a:t>}@</a:t>
            </a:r>
            <a:r>
              <a:rPr lang="en-US" sz="2700" dirty="0" err="1"/>
              <a:t>microsoft.com</a:t>
            </a:r>
            <a:endParaRPr lang="en-US" sz="2700" dirty="0"/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164" y="3423443"/>
            <a:ext cx="4191000" cy="199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33295" y="1752600"/>
            <a:ext cx="20383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ular Callout 6"/>
          <p:cNvSpPr/>
          <p:nvPr/>
        </p:nvSpPr>
        <p:spPr>
          <a:xfrm>
            <a:off x="1828800" y="2362201"/>
            <a:ext cx="914400" cy="612775"/>
          </a:xfrm>
          <a:prstGeom prst="wedgeRectCallout">
            <a:avLst>
              <a:gd name="adj1" fmla="val -1785"/>
              <a:gd name="adj2" fmla="val 13712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$1B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9097370" y="4519659"/>
            <a:ext cx="914400" cy="612775"/>
          </a:xfrm>
          <a:prstGeom prst="wedgeRectCallout">
            <a:avLst>
              <a:gd name="adj1" fmla="val -95815"/>
              <a:gd name="adj2" fmla="val 1892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$2M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8FD375-456A-4B0F-8C8C-E39A1B3B7CC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2944505" y="1752600"/>
            <a:ext cx="1295400" cy="533400"/>
          </a:xfrm>
          <a:prstGeom prst="wedgeRectCallout">
            <a:avLst>
              <a:gd name="adj1" fmla="val -56491"/>
              <a:gd name="adj2" fmla="val 8784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Board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7789460" y="1936637"/>
            <a:ext cx="1828800" cy="533400"/>
          </a:xfrm>
          <a:prstGeom prst="wedgeRectCallout">
            <a:avLst>
              <a:gd name="adj1" fmla="val 38309"/>
              <a:gd name="adj2" fmla="val 41369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Affordable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EC93A-80E9-A8F9-B9BF-D0D76B8E7B3E}"/>
              </a:ext>
            </a:extLst>
          </p:cNvPr>
          <p:cNvSpPr txBox="1"/>
          <p:nvPr/>
        </p:nvSpPr>
        <p:spPr>
          <a:xfrm>
            <a:off x="668740" y="6356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close-up of a list of information&#10;&#10;AI-generated content may be incorrect.">
            <a:extLst>
              <a:ext uri="{FF2B5EF4-FFF2-40B4-BE49-F238E27FC236}">
                <a16:creationId xmlns:a16="http://schemas.microsoft.com/office/drawing/2014/main" id="{71DD769D-44A7-8B34-20CF-BE8F3323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61887"/>
            <a:ext cx="6002741" cy="1347114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951DC-3F4B-6B94-8E51-6815C4B3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AB82C-E7BB-A187-AA75-F5210159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F31EAB-4536-065E-87EE-836CC9D6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DBC1BD-AEF3-C44B-6F9C-18154B904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297DE6-BB2B-B321-042E-6A260B823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EF3DB1-F89D-D353-3824-7B513F9A1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E8A44B-C1A7-68DB-869D-B5CF19C3775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269FE-47ED-48F2-CFF1-50E0E2CA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EE4BDA-6398-183E-6BB0-1CF08D7C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5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Sept 2025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A1A6B-7690-4168-9CD4-425D2F3356B3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1981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“</a:t>
            </a:r>
            <a:r>
              <a:rPr lang="en-US" sz="4000" i="1"/>
              <a:t>It never pays to think until you’ve run out of data</a:t>
            </a:r>
            <a:r>
              <a:rPr lang="en-US" sz="4000"/>
              <a:t>” – Eric Brill</a:t>
            </a:r>
          </a:p>
        </p:txBody>
      </p:sp>
      <p:pic>
        <p:nvPicPr>
          <p:cNvPr id="119811" name="Picture 3" descr="Figure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1447801"/>
            <a:ext cx="6324600" cy="5059363"/>
          </a:xfrm>
          <a:noFill/>
          <a:ln/>
        </p:spPr>
      </p:pic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3352801" y="1828800"/>
            <a:ext cx="5084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Times New Roman" pitchFamily="18" charset="0"/>
              </a:rPr>
              <a:t>Banko &amp; Brill:  Mitigating the Paucity-of-Data Problem (HLT 2001)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2971800" y="5257800"/>
            <a:ext cx="6172200" cy="1264980"/>
          </a:xfrm>
          <a:prstGeom prst="cloudCallout">
            <a:avLst>
              <a:gd name="adj1" fmla="val -1259"/>
              <a:gd name="adj2" fmla="val -153245"/>
            </a:avLst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Fire everybody and 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spend the money on data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8244968" y="3200400"/>
            <a:ext cx="2527940" cy="830997"/>
          </a:xfrm>
          <a:prstGeom prst="wedgeRectCallout">
            <a:avLst>
              <a:gd name="adj1" fmla="val -73407"/>
              <a:gd name="adj2" fmla="val -4067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There is no data like more data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1752600" y="2438400"/>
            <a:ext cx="2362200" cy="831850"/>
          </a:xfrm>
          <a:prstGeom prst="wedgeRectCallout">
            <a:avLst>
              <a:gd name="adj1" fmla="val 54435"/>
              <a:gd name="adj2" fmla="val 893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No consistently</a:t>
            </a:r>
          </a:p>
          <a:p>
            <a:pPr algn="ctr"/>
            <a:r>
              <a:rPr lang="en-US" sz="2400"/>
              <a:t>best learner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 rot="16200000">
            <a:off x="9453563" y="4735512"/>
            <a:ext cx="3505200" cy="466725"/>
          </a:xfrm>
          <a:prstGeom prst="wedgeRectCallout">
            <a:avLst>
              <a:gd name="adj1" fmla="val -24005"/>
              <a:gd name="adj2" fmla="val -406604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Quoted out of context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3962400" y="1447800"/>
            <a:ext cx="6477000" cy="831850"/>
          </a:xfrm>
          <a:prstGeom prst="wedgeRectCallout">
            <a:avLst>
              <a:gd name="adj1" fmla="val -12255"/>
              <a:gd name="adj2" fmla="val 9503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/>
              <a:t>Moore’s Law Constant:</a:t>
            </a:r>
          </a:p>
          <a:p>
            <a:pPr algn="ctr"/>
            <a:r>
              <a:rPr lang="en-US" sz="2400" dirty="0"/>
              <a:t>Data Collection Rates </a:t>
            </a:r>
            <a:r>
              <a:rPr lang="en-US" sz="2400" dirty="0">
                <a:sym typeface="Wingdings" pitchFamily="2" charset="2"/>
              </a:rPr>
              <a:t> Improvement Rates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860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EF280751-BB1A-8392-9A78-A4FD50883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982" y="158190"/>
            <a:ext cx="8852649" cy="65147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6E5E8-29EA-1326-A5F5-15058C65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57" y="342072"/>
            <a:ext cx="3618539" cy="2946694"/>
          </a:xfrm>
        </p:spPr>
        <p:txBody>
          <a:bodyPr/>
          <a:lstStyle/>
          <a:p>
            <a:r>
              <a:rPr lang="en-US" sz="6000" dirty="0"/>
              <a:t>Peak Data: </a:t>
            </a:r>
            <a:br>
              <a:rPr lang="en-US" dirty="0"/>
            </a:br>
            <a:r>
              <a:rPr lang="en-US" sz="2400" dirty="0"/>
              <a:t>We are running out of data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53BC7-73A0-1002-D64A-3F05F85E39AE}"/>
              </a:ext>
            </a:extLst>
          </p:cNvPr>
          <p:cNvSpPr txBox="1"/>
          <p:nvPr/>
        </p:nvSpPr>
        <p:spPr>
          <a:xfrm>
            <a:off x="454709" y="2722727"/>
            <a:ext cx="3463433" cy="1938992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Suggestion: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Target data sources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like DNA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more growth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(10k /decade)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F4BA3-CE7C-238C-4217-13F5040F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CAACE-1ECE-89F9-CD8F-8066CED1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51E4BD-8D36-0D0C-92A2-6CB8E3EB45AC}"/>
              </a:ext>
            </a:extLst>
          </p:cNvPr>
          <p:cNvSpPr/>
          <p:nvPr/>
        </p:nvSpPr>
        <p:spPr>
          <a:xfrm>
            <a:off x="4343400" y="776037"/>
            <a:ext cx="7537784" cy="1690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66C94-1C4D-9A0D-BAC2-692A2ACE8FE4}"/>
              </a:ext>
            </a:extLst>
          </p:cNvPr>
          <p:cNvSpPr/>
          <p:nvPr/>
        </p:nvSpPr>
        <p:spPr>
          <a:xfrm>
            <a:off x="8196306" y="1499937"/>
            <a:ext cx="7453770" cy="381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2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00E746-F97D-C1DE-96B3-20FDB42C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Scope</a:t>
            </a:r>
          </a:p>
        </p:txBody>
      </p:sp>
      <p:pic>
        <p:nvPicPr>
          <p:cNvPr id="5" name="Content Placeholder 4" descr="A person standing in front of a computer&#10;&#10;AI-generated content may be incorrect.">
            <a:extLst>
              <a:ext uri="{FF2B5EF4-FFF2-40B4-BE49-F238E27FC236}">
                <a16:creationId xmlns:a16="http://schemas.microsoft.com/office/drawing/2014/main" id="{50108442-A893-D7BC-2F3F-AAAAB24B78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0761" y="1379951"/>
            <a:ext cx="5586051" cy="589684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D98688-5BC8-C072-5268-2D53DDBD09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Collaboration with </a:t>
            </a:r>
          </a:p>
          <a:p>
            <a:pPr lvl="1"/>
            <a:r>
              <a:rPr lang="en-US" dirty="0"/>
              <a:t>Alex Szalay (Astronomy)</a:t>
            </a:r>
          </a:p>
          <a:p>
            <a:r>
              <a:rPr lang="en-US" dirty="0"/>
              <a:t>I was hoping his data would be astronomical</a:t>
            </a:r>
          </a:p>
          <a:p>
            <a:pPr lvl="1"/>
            <a:r>
              <a:rPr lang="en-US" dirty="0"/>
              <a:t>But data in astronomy</a:t>
            </a:r>
          </a:p>
          <a:p>
            <a:pPr lvl="1"/>
            <a:r>
              <a:rPr lang="en-US" dirty="0"/>
              <a:t>are limited by budgets (not universe)</a:t>
            </a:r>
          </a:p>
          <a:p>
            <a:r>
              <a:rPr lang="en-US" dirty="0"/>
              <a:t>He was hoping speech &amp; language data would be larger</a:t>
            </a:r>
          </a:p>
          <a:p>
            <a:pPr lvl="1"/>
            <a:r>
              <a:rPr lang="en-US" dirty="0"/>
              <a:t>but there is a finite population </a:t>
            </a:r>
          </a:p>
          <a:p>
            <a:pPr lvl="1"/>
            <a:r>
              <a:rPr lang="en-US" dirty="0"/>
              <a:t>with limited time to talk</a:t>
            </a:r>
          </a:p>
          <a:p>
            <a:r>
              <a:rPr lang="en-US" dirty="0"/>
              <a:t>Doctors at Hopkins suggested DNA</a:t>
            </a:r>
          </a:p>
          <a:p>
            <a:pPr lvl="1"/>
            <a:r>
              <a:rPr lang="en-US" dirty="0"/>
              <a:t>Disks </a:t>
            </a:r>
            <a:r>
              <a:rPr lang="en-US" dirty="0">
                <a:sym typeface="Wingdings" pitchFamily="2" charset="2"/>
              </a:rPr>
              <a:t> 1k growth per decade</a:t>
            </a:r>
          </a:p>
          <a:p>
            <a:pPr lvl="1"/>
            <a:r>
              <a:rPr lang="en-US" dirty="0"/>
              <a:t>DNA </a:t>
            </a:r>
            <a:r>
              <a:rPr lang="en-US" dirty="0">
                <a:sym typeface="Wingdings" pitchFamily="2" charset="2"/>
              </a:rPr>
              <a:t> 10k growth per decade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CA5D2-8CDF-EC72-A1DE-6719F41C8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37633-3E5E-3808-CB9C-5737DAD2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82D01-C4BD-BA1B-AC78-E9339D5F5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05D148-CA34-7458-E0CC-F3E823A3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A227B3-2DFB-BDFA-F2AE-4C77861DB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EE7970-D807-D4CF-609F-5709F2512B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Moore’s Law: Everything is getting better </a:t>
            </a:r>
          </a:p>
          <a:p>
            <a:pPr lvl="1"/>
            <a:r>
              <a:rPr lang="en-US" b="1" dirty="0"/>
              <a:t>but at different rates </a:t>
            </a:r>
            <a:r>
              <a:rPr lang="en-US" b="1" dirty="0">
                <a:sym typeface="Wingdings" pitchFamily="2" charset="2"/>
              </a:rPr>
              <a:t> need to rebalance</a:t>
            </a:r>
            <a:endParaRPr lang="en-US" b="1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365943-B7A0-EA39-47FF-D08D7088A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0894B4-7FB0-5993-641D-2411EB2630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1E33A-22BD-D8B3-12A6-E8F182DC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3C144-D8CA-1280-7505-28D6EFF4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80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2E3480-5344-F8BF-B88F-B5C6FF5A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Everything is getting better</a:t>
            </a:r>
            <a:br>
              <a:rPr lang="en-US" sz="4800" dirty="0"/>
            </a:br>
            <a:r>
              <a:rPr lang="en-US" sz="2800" dirty="0"/>
              <a:t>SPEC Benchmark: 50k speedup over 40 years</a:t>
            </a:r>
            <a:endParaRPr lang="en-US" sz="4800" dirty="0"/>
          </a:p>
        </p:txBody>
      </p:sp>
      <p:pic>
        <p:nvPicPr>
          <p:cNvPr id="8" name="Content Placeholder 7" descr="A graph of a graph showing the growth of a computer&#10;&#10;AI-generated content may be incorrect.">
            <a:extLst>
              <a:ext uri="{FF2B5EF4-FFF2-40B4-BE49-F238E27FC236}">
                <a16:creationId xmlns:a16="http://schemas.microsoft.com/office/drawing/2014/main" id="{54721509-9F9D-D5F7-F121-A3EC8C37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969" y="2065885"/>
            <a:ext cx="6496059" cy="462791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E062B6-0ACB-7110-BF70-4B73F67E003F}"/>
              </a:ext>
            </a:extLst>
          </p:cNvPr>
          <p:cNvSpPr txBox="1"/>
          <p:nvPr/>
        </p:nvSpPr>
        <p:spPr>
          <a:xfrm>
            <a:off x="838200" y="1506022"/>
            <a:ext cx="952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https://courses.grainger.illinois.edu/CS433/fa2021/slides/chapter1-part1-post-lecture.pdf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A54B6A-0EFD-033C-DC1F-2117B4728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45817" y="74722"/>
            <a:ext cx="1615966" cy="16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82E0A-5BAB-7F65-6B5F-7EBF5D1D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32C01-62D3-8F5E-FFCF-000F6507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2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CF18-55E1-301A-ECBC-DB096805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Improvements Everywhere,</a:t>
            </a:r>
            <a:br>
              <a:rPr lang="en-US" dirty="0"/>
            </a:br>
            <a:r>
              <a:rPr lang="en-US" dirty="0"/>
              <a:t>But with Different Time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AB44-4A8D-7F8B-182D-58BF466F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A8781-F18B-EAEF-6DE3-419A02CB2B66}"/>
              </a:ext>
            </a:extLst>
          </p:cNvPr>
          <p:cNvSpPr txBox="1"/>
          <p:nvPr/>
        </p:nvSpPr>
        <p:spPr>
          <a:xfrm>
            <a:off x="3048657" y="3086679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C68B7D7-1C8A-9780-84E3-ADE2AF1D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28" y="1825625"/>
            <a:ext cx="7081344" cy="486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A3C07E6-32F7-8887-AD80-F065EC5502C3}"/>
              </a:ext>
            </a:extLst>
          </p:cNvPr>
          <p:cNvSpPr/>
          <p:nvPr/>
        </p:nvSpPr>
        <p:spPr>
          <a:xfrm>
            <a:off x="9032796" y="5727138"/>
            <a:ext cx="1438980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Physics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A70644C-D8B7-E297-794C-394CF28E5CF8}"/>
              </a:ext>
            </a:extLst>
          </p:cNvPr>
          <p:cNvSpPr/>
          <p:nvPr/>
        </p:nvSpPr>
        <p:spPr>
          <a:xfrm>
            <a:off x="9032796" y="2576662"/>
            <a:ext cx="1861176" cy="584762"/>
          </a:xfrm>
          <a:prstGeom prst="wedgeRoundRectCallout">
            <a:avLst>
              <a:gd name="adj1" fmla="val -94589"/>
              <a:gd name="adj2" fmla="val -3390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R&amp;D Budget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BC811-0F21-A55E-97F9-391E59D4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64F68-1A43-6F47-9B75-620128B8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3C2546-7755-D1AC-02CF-73966C73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BE779C-6441-042B-D9B4-46BF92799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R&amp;D Budget</a:t>
            </a:r>
          </a:p>
          <a:p>
            <a:r>
              <a:rPr lang="en-US" dirty="0"/>
              <a:t> (More growth per decade: 100-1000x)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800B0-D354-BFCF-CFD6-22C3B3AAD3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Disk Capacity</a:t>
            </a:r>
          </a:p>
          <a:p>
            <a:r>
              <a:rPr lang="en-US" dirty="0"/>
              <a:t>CPUs</a:t>
            </a:r>
          </a:p>
          <a:p>
            <a:r>
              <a:rPr lang="en-US" dirty="0"/>
              <a:t>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D356B5-049F-F61C-53F6-38585E95B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Physics</a:t>
            </a:r>
          </a:p>
          <a:p>
            <a:r>
              <a:rPr lang="en-US" dirty="0"/>
              <a:t>(Less growth per decade: 1-100x)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838E3C3-74BB-07C5-07EA-9986AF7675E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Disk Seek</a:t>
            </a:r>
          </a:p>
          <a:p>
            <a:r>
              <a:rPr lang="en-US" dirty="0"/>
              <a:t>Batteries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3BDCA-F9DB-D167-8B28-3FB0788B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A8958-4E04-9C10-A439-06193988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8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6290-1134-285D-5579-1684525B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335" y="535781"/>
            <a:ext cx="7739418" cy="1325563"/>
          </a:xfrm>
        </p:spPr>
        <p:txBody>
          <a:bodyPr/>
          <a:lstStyle/>
          <a:p>
            <a:r>
              <a:rPr lang="en-US" dirty="0"/>
              <a:t>Mobility Gap: Disks &gt;&gt; Bandwidth</a:t>
            </a:r>
            <a:br>
              <a:rPr lang="en-US" dirty="0"/>
            </a:br>
            <a:r>
              <a:rPr lang="en-US" sz="3600" dirty="0"/>
              <a:t>Different Time Constants </a:t>
            </a:r>
            <a:r>
              <a:rPr lang="en-US" sz="3600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pic>
        <p:nvPicPr>
          <p:cNvPr id="9" name="Content Placeholder 8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4C3D83E7-0739-9955-6E1F-C059BD57B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861344"/>
            <a:ext cx="7315200" cy="42799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032AA-B299-B62B-5D06-2518607B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6C54B-80B0-9860-3768-C35D50D5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A8D6E4-8ECE-0C5D-C475-C8FAA1C0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10BB5C-B133-3165-EC82-92A07D117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D55674-EB7B-F47B-A26E-FA506B795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Implications for global warming</a:t>
            </a:r>
          </a:p>
          <a:p>
            <a:r>
              <a:rPr lang="en-US" dirty="0"/>
              <a:t>“Diseconomies of scale”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3B6A6-7990-3D59-BF2A-C532B8D6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CDBE695-6499-D78B-F86A-069FE6ECA3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91F14-02FD-7BAB-9F1A-D30C056F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2657A-8C2F-8B24-346B-06962EA6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8E3F-36FA-C21A-70FE-2E8747E32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70FA96-F1FB-091D-A26B-270C848E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9C830D-6F64-0F56-1E2F-C51A395E2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E952D5-BAA9-6C98-9007-06756FF79F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Moore’s Law: Everything is getting better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but at different rates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need to rebalance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Should we be more concerned about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54943B-F8FB-B735-3488-A4EA919A6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F2CAFD-DF49-6743-7970-6B85AAF527D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5ED1E-0C19-0D0A-2232-F4D6A48B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6AA38-239B-BBAC-865D-312B925C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2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238C-BD7B-B0B9-8F53-341F90F1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may not keep up with supply</a:t>
            </a:r>
            <a:br>
              <a:rPr lang="en-US" dirty="0"/>
            </a:br>
            <a:r>
              <a:rPr lang="en-US" dirty="0"/>
              <a:t>Different Time Constants </a:t>
            </a:r>
            <a:r>
              <a:rPr lang="en-US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02482-D36F-47C0-D0BC-5416934E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Historically, demand has never been a problem</a:t>
            </a:r>
          </a:p>
          <a:p>
            <a:pPr lvl="1"/>
            <a:r>
              <a:rPr lang="en-US" dirty="0"/>
              <a:t>If we build it, they will come</a:t>
            </a:r>
          </a:p>
          <a:p>
            <a:r>
              <a:rPr lang="en-US" dirty="0"/>
              <a:t>But now that disks cost less than pizza,</a:t>
            </a:r>
          </a:p>
          <a:p>
            <a:pPr lvl="1"/>
            <a:r>
              <a:rPr lang="en-US" dirty="0"/>
              <a:t>will they keep coming?</a:t>
            </a:r>
          </a:p>
          <a:p>
            <a:r>
              <a:rPr lang="en-US" dirty="0"/>
              <a:t>If you can have all the disk you can eat,</a:t>
            </a:r>
          </a:p>
          <a:p>
            <a:pPr lvl="1"/>
            <a:r>
              <a:rPr lang="en-US" dirty="0"/>
              <a:t>how much would you eat?</a:t>
            </a:r>
          </a:p>
          <a:p>
            <a:pPr lvl="1"/>
            <a:r>
              <a:rPr lang="en-US" dirty="0"/>
              <a:t>Similar arguments apply to memory, cycles, etc.</a:t>
            </a:r>
          </a:p>
          <a:p>
            <a:r>
              <a:rPr lang="en-US" dirty="0"/>
              <a:t>Recommendation:</a:t>
            </a:r>
          </a:p>
          <a:p>
            <a:pPr lvl="1"/>
            <a:r>
              <a:rPr lang="en-US" dirty="0"/>
              <a:t>Invest in killer apps (like search) that help consumers consume more</a:t>
            </a:r>
          </a:p>
        </p:txBody>
      </p:sp>
      <p:pic>
        <p:nvPicPr>
          <p:cNvPr id="7" name="Picture 6" descr="A screenshot of a website with a variety of watches&#10;&#10;AI-generated content may be incorrect.">
            <a:extLst>
              <a:ext uri="{FF2B5EF4-FFF2-40B4-BE49-F238E27FC236}">
                <a16:creationId xmlns:a16="http://schemas.microsoft.com/office/drawing/2014/main" id="{5DD5ADF9-4E3C-E0C3-40BC-7E02B052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68" y="1549021"/>
            <a:ext cx="4426424" cy="3657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01A0F2-AFAD-D1C4-2015-B635CF6B1310}"/>
              </a:ext>
            </a:extLst>
          </p:cNvPr>
          <p:cNvSpPr txBox="1"/>
          <p:nvPr/>
        </p:nvSpPr>
        <p:spPr>
          <a:xfrm>
            <a:off x="1910687" y="1549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A0A405E-27C5-BB3B-5CB8-C6C6C236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1BD32D-900B-24A1-9D82-3D4290E5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6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513F3-8F28-AF8D-4DC4-30A92B1E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116D21-03EA-0F48-497B-81098AB8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1FA750-F9AE-79A5-1BA2-E30D7DE01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68AA6B-C56C-C711-5FD5-32161809C9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“Diseconomies of scale”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Implications for global warming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Peak Data: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Scaling laws break down if we run out of data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Moore’s Law: Everything is getting better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but at different rates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need to rebalance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Should we be more concerned about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7B4ED9-5592-1AE9-A783-008072F24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D3CF46-3BF5-B0CF-3746-5D6BC1F4BF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Catch-as-catch-can </a:t>
            </a:r>
            <a:r>
              <a:rPr lang="en-US" b="1" dirty="0">
                <a:sym typeface="Wingdings" pitchFamily="2" charset="2"/>
              </a:rPr>
              <a:t> Revival of Sampling</a:t>
            </a: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D6A6B-5494-B90E-C56B-5B7933F1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7A878-A3C7-7E5C-5092-14F8C5C8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99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E8759-EA97-BD49-ED6D-3D983C63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Together: Two Different Embeddings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49F722-882F-D62C-3D7A-1B572383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BERT-like Embeddings of Papers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BERT vector </a:t>
                </a:r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similar abstracts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DAC90B-DB4D-95C5-BE04-5D9F065C1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Graph Embeddings of Citations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spectral clustering of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nearby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(in terms of random walks)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E7EF38A-2CDD-B1A5-32F2-8DA0A6D91DEC}"/>
              </a:ext>
            </a:extLst>
          </p:cNvPr>
          <p:cNvSpPr/>
          <p:nvPr/>
        </p:nvSpPr>
        <p:spPr>
          <a:xfrm>
            <a:off x="2576909" y="4696840"/>
            <a:ext cx="2675761" cy="959993"/>
          </a:xfrm>
          <a:prstGeom prst="wedgeRoundRectCallout">
            <a:avLst>
              <a:gd name="adj1" fmla="val 97758"/>
              <a:gd name="adj2" fmla="val -46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to capture random walks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9956-16E6-2091-FA99-87CBF5C0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59D04-E1C8-DC52-A11A-0884005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5B41-7607-5666-ADDE-FB030E42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Effects</a:t>
            </a:r>
            <a:br>
              <a:rPr lang="en-US" dirty="0"/>
            </a:br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EB583-CCB6-0096-5802-8AA43A88B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248" y="1681163"/>
            <a:ext cx="5332412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Larger Graphs </a:t>
            </a:r>
            <a:r>
              <a:rPr lang="en-US" dirty="0">
                <a:sym typeface="Wingdings" pitchFamily="2" charset="2"/>
              </a:rPr>
              <a:t> Spectral Clustering</a:t>
            </a:r>
          </a:p>
          <a:p>
            <a:r>
              <a:rPr lang="en-US" dirty="0">
                <a:sym typeface="Wingdings" pitchFamily="2" charset="2"/>
              </a:rPr>
              <a:t>Stratify Benchmark by Size of Graph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CA700-B369-8F08-1642-A9615FA88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Benchmarks</a:t>
            </a:r>
          </a:p>
          <a:p>
            <a:r>
              <a:rPr lang="en-US" dirty="0"/>
              <a:t>Evaluate a single point (Graph)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8E001-1E5F-12F8-6058-717A8A1EC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728648" cy="3684588"/>
          </a:xfrm>
        </p:spPr>
        <p:txBody>
          <a:bodyPr/>
          <a:lstStyle/>
          <a:p>
            <a:r>
              <a:rPr lang="en-US" dirty="0"/>
              <a:t>Miss network effects</a:t>
            </a:r>
          </a:p>
          <a:p>
            <a:pPr lvl="1"/>
            <a:r>
              <a:rPr lang="en-US" dirty="0"/>
              <a:t>Large Graphs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ProNE</a:t>
            </a:r>
            <a:r>
              <a:rPr lang="en-US" dirty="0">
                <a:sym typeface="Wingdings" pitchFamily="2" charset="2"/>
              </a:rPr>
              <a:t> (Citations)</a:t>
            </a:r>
          </a:p>
          <a:p>
            <a:pPr lvl="1"/>
            <a:r>
              <a:rPr lang="en-US" dirty="0">
                <a:sym typeface="Wingdings" pitchFamily="2" charset="2"/>
              </a:rPr>
              <a:t>Small Graphs  Specter (Abstracts)</a:t>
            </a:r>
            <a:endParaRPr lang="en-US" dirty="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1176E63E-34A3-05A7-8657-75AC1AA8E8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2759869"/>
            <a:ext cx="43307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7C1FB-C962-E690-B246-8AEBF85D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D34AD-B6BD-4280-0140-263CC59A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1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FF1D6-9697-6C2D-5DCC-1790A7F494FA}"/>
              </a:ext>
            </a:extLst>
          </p:cNvPr>
          <p:cNvSpPr txBox="1"/>
          <p:nvPr/>
        </p:nvSpPr>
        <p:spPr>
          <a:xfrm>
            <a:off x="168034" y="3347592"/>
            <a:ext cx="2167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Turing Award</a:t>
            </a:r>
          </a:p>
        </p:txBody>
      </p:sp>
    </p:spTree>
    <p:extLst>
      <p:ext uri="{BB962C8B-B14F-4D97-AF65-F5344CB8AC3E}">
        <p14:creationId xmlns:p14="http://schemas.microsoft.com/office/powerpoint/2010/main" val="24111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7A33B-9166-920B-8B86-14555E3F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859D-A108-D9B3-94A0-F9DE59FA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Current Research</a:t>
            </a:r>
            <a:br>
              <a:rPr lang="en-US" dirty="0"/>
            </a:br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35FD7-D234-47F3-9168-7ABE70191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Unify LLMs and Linear Algebra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with Batching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Better Together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Academic Search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BERT Embeddings of Papers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Spectral Clustering of Citations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Loss Functions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Entropy: Predict the next word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Nuclear Norm: within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across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F9E1B-99A0-1257-370A-8CC2241DA6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Low Resource Languages </a:t>
            </a:r>
            <a:r>
              <a:rPr lang="en-US" dirty="0">
                <a:sym typeface="Wingdings" pitchFamily="2" charset="2"/>
              </a:rPr>
              <a:t>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474AD-930E-DFC2-C119-50AF7A0C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E2ED-09AF-25F8-2431-11A4654B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68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table&#10;&#10;AI-generated content may be incorrect.">
            <a:extLst>
              <a:ext uri="{FF2B5EF4-FFF2-40B4-BE49-F238E27FC236}">
                <a16:creationId xmlns:a16="http://schemas.microsoft.com/office/drawing/2014/main" id="{A7F84993-B976-374A-3007-89DF41D67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7124"/>
            <a:ext cx="9414542" cy="64110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BECC4C-0845-9917-6699-021D927C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Low Resource Languages </a:t>
            </a:r>
            <a:r>
              <a:rPr lang="en-US" sz="3600" dirty="0">
                <a:sym typeface="Wingdings" pitchFamily="2" charset="2"/>
              </a:rPr>
              <a:t> Growth Opportunities</a:t>
            </a:r>
            <a:br>
              <a:rPr lang="en-US" sz="3600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Stratify by Resources and Opportunities</a:t>
            </a:r>
            <a:endParaRPr lang="en-US" sz="3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CFEBD-CA00-184F-9AE6-C4764B3D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C8411-763C-3130-7BD7-3A4B241F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3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A3413F-F109-3904-1A86-58B1CDEA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86" y="692150"/>
            <a:ext cx="7206564" cy="5849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E67432-3EAE-6371-3085-5E6AF771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537" y="4000500"/>
            <a:ext cx="2857500" cy="2857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6A227-9DC3-591A-BD1E-EDAED27F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8E202-7B84-83CD-C753-ED8097CC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D7C-2939-29E4-AF80-FA5B2202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Narrative: Chatbots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933E99-DAB3-6128-42B0-D59773B7C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Power/Global Warming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109B20-25A3-9B33-246F-4FACC2993E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Big AI companies are investing in massive datacenters</a:t>
            </a:r>
          </a:p>
          <a:p>
            <a:r>
              <a:rPr lang="en-US" dirty="0"/>
              <a:t>Demand for power</a:t>
            </a:r>
          </a:p>
          <a:p>
            <a:pPr lvl="1"/>
            <a:r>
              <a:rPr lang="en-US" dirty="0"/>
              <a:t>is unsustainable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 chat </a:t>
            </a:r>
            <a:r>
              <a:rPr lang="en-US" dirty="0">
                <a:sym typeface="Wingdings" pitchFamily="2" charset="2"/>
              </a:rPr>
              <a:t> phones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C84CA5-FBFE-734D-511D-D0DBB4FDC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Massive Capital Investments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1ABC1E-EF9B-9EC8-CDA0-E494D85C5D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Only a few huge companies with deep pockets can afford to play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DeepSeek: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lvl="1"/>
            <a:r>
              <a:rPr lang="en-US" dirty="0">
                <a:sym typeface="Wingdings" pitchFamily="2" charset="2"/>
              </a:rPr>
              <a:t>Massive investments  </a:t>
            </a:r>
          </a:p>
          <a:p>
            <a:pPr lvl="1"/>
            <a:r>
              <a:rPr lang="en-US" dirty="0">
                <a:sym typeface="Wingdings" pitchFamily="2" charset="2"/>
              </a:rPr>
              <a:t>Massive liabilities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3E9BA91-B0F6-2DF4-DECE-9175E780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74D7B59-5F44-334B-BAE8-B69256D7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833A9FD5-EA1E-C5C5-3C74-9B9462364CC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692" y="-357661"/>
            <a:ext cx="10219038" cy="708543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E9531-F31A-BAC4-AC21-5C099A3F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19FB0-419B-8BE1-4789-AF4E4257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29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54B0A88-4540-A43F-81C0-1924134C0CD7}"/>
              </a:ext>
            </a:extLst>
          </p:cNvPr>
          <p:cNvSpPr/>
          <p:nvPr/>
        </p:nvSpPr>
        <p:spPr>
          <a:xfrm>
            <a:off x="9076029" y="5939283"/>
            <a:ext cx="2937295" cy="834134"/>
          </a:xfrm>
          <a:prstGeom prst="wedgeRoundRectCallout">
            <a:avLst>
              <a:gd name="adj1" fmla="val -25799"/>
              <a:gd name="adj2" fmla="val -649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5509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D500-2A55-E310-103C-3BA71D7B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C2FDB-6C8B-0E40-D36C-7E243891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Agenda/Conclusions: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br>
              <a:rPr lang="en-US" dirty="0">
                <a:sym typeface="Wingdings" pitchFamily="2" charset="2"/>
              </a:rPr>
            </a:br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B2E27-E5EE-0251-95F4-D88234E19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75AA1E-2E8E-D414-00E8-7BA99330B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EABD05-2C2C-1233-3195-D263CAF57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5A0D4-D3CC-9F52-5454-0F631636A0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94FAF-8974-0A7B-69AB-45390DAA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58143-8BBB-E772-5406-FFD8E24A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594A779-07C5-6C83-6E6B-890EE3B3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65" y="1284712"/>
            <a:ext cx="1985815" cy="145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272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C430-5588-C36E-2307-B87B7829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Current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ACB2-B4C9-3C26-EBDE-D1DA0F69DA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8E3DD-4CFA-1BA5-9BA7-23B18BE13A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2D344-A6B2-FD0D-8122-7FFA7D2F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FA4C3-1C83-E482-2AAB-053CA4F3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06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03D8-91EE-7217-E3AF-3BB8DD3F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379D0-62C4-18F4-BF32-989635395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A0931-A663-4EE6-C797-AD4B17847B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EABE-CAC5-55DF-BD04-43598622B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AE08C-0DE3-ADD8-3F63-1B8A58D977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05925E-50CE-95F9-E998-275570A6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EE9604-2FC5-3341-61EA-2AD58758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90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ACF2-EF91-D690-6CDE-4870C50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</a:t>
            </a:r>
            <a:r>
              <a:rPr lang="en-US" dirty="0">
                <a:sym typeface="Wingdings" pitchFamily="2" charset="2"/>
              </a:rPr>
              <a:t> Consumer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6163A-985D-3615-CC6C-A8E3D1487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used to say I would not use a computer I could afford</a:t>
            </a:r>
          </a:p>
          <a:p>
            <a:pPr lvl="1"/>
            <a:r>
              <a:rPr lang="en-US" dirty="0"/>
              <a:t>But that was before my wife bought our first PC</a:t>
            </a:r>
          </a:p>
          <a:p>
            <a:pPr lvl="1"/>
            <a:r>
              <a:rPr lang="en-US" dirty="0"/>
              <a:t>I had to admit that her PC was better than the computer I wrote my thesis on</a:t>
            </a:r>
          </a:p>
          <a:p>
            <a:r>
              <a:rPr lang="en-US" dirty="0"/>
              <a:t>When I was in grad school,</a:t>
            </a:r>
          </a:p>
          <a:p>
            <a:pPr lvl="1"/>
            <a:r>
              <a:rPr lang="en-US" dirty="0"/>
              <a:t>the enterprise market was larger than the consumer market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4B893-0423-2FF4-5840-A70F408F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144D0-E890-1478-9DA7-EEEAE14D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26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7C17E2-8AF3-7CE7-ED6E-90A69711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7F4EC0-3EAF-8265-7876-FFA3BD2B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Bottlenecks: </a:t>
            </a:r>
            <a:br>
              <a:rPr lang="en-US" dirty="0"/>
            </a:br>
            <a:r>
              <a:rPr lang="en-US" dirty="0"/>
              <a:t>Different time constants </a:t>
            </a:r>
            <a:r>
              <a:rPr lang="en-US" dirty="0">
                <a:sym typeface="Wingdings" pitchFamily="2" charset="2"/>
              </a:rPr>
              <a:t> Rebalancing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19C11-3403-639B-C25F-7058422A0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Talent:</a:t>
            </a:r>
          </a:p>
          <a:p>
            <a:pPr lvl="1"/>
            <a:r>
              <a:rPr lang="en-US" dirty="0"/>
              <a:t>Short term, Silicon Valley and American Universities </a:t>
            </a:r>
          </a:p>
          <a:p>
            <a:pPr lvl="2"/>
            <a:r>
              <a:rPr lang="en-US" dirty="0"/>
              <a:t>are the envy of the world</a:t>
            </a:r>
          </a:p>
          <a:p>
            <a:pPr lvl="1"/>
            <a:r>
              <a:rPr lang="en-US" dirty="0"/>
              <a:t>Longer-term, those advantages may not be sustainable</a:t>
            </a:r>
          </a:p>
          <a:p>
            <a:r>
              <a:rPr lang="en-US" dirty="0"/>
              <a:t>Data: Peak data</a:t>
            </a:r>
          </a:p>
          <a:p>
            <a:pPr lvl="1"/>
            <a:r>
              <a:rPr lang="en-US" dirty="0"/>
              <a:t>For a long time, the rising tide of data has been lifting all boats</a:t>
            </a:r>
          </a:p>
          <a:p>
            <a:pPr lvl="1"/>
            <a:r>
              <a:rPr lang="en-US" dirty="0"/>
              <a:t>But we are running out of data to train on</a:t>
            </a:r>
          </a:p>
          <a:p>
            <a:pPr lvl="1"/>
            <a:r>
              <a:rPr lang="en-US" dirty="0"/>
              <a:t>Focus on more sustainable data sources like DNA</a:t>
            </a:r>
          </a:p>
          <a:p>
            <a:r>
              <a:rPr lang="en-US" dirty="0"/>
              <a:t>Bandwidth is not improving as fast as disk</a:t>
            </a:r>
          </a:p>
          <a:p>
            <a:pPr lvl="1"/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Edge (Phones)</a:t>
            </a:r>
            <a:endParaRPr lang="en-US" dirty="0"/>
          </a:p>
          <a:p>
            <a:r>
              <a:rPr lang="en-US" dirty="0"/>
              <a:t>Storage (RAM, Disk, SSD): Supply is increasing faster than demand</a:t>
            </a:r>
          </a:p>
          <a:p>
            <a:pPr lvl="1"/>
            <a:r>
              <a:rPr lang="en-US" dirty="0"/>
              <a:t>We have never had to worry about demand in the past,</a:t>
            </a:r>
          </a:p>
          <a:p>
            <a:pPr lvl="1"/>
            <a:r>
              <a:rPr lang="en-US" dirty="0"/>
              <a:t>But that is likely to change</a:t>
            </a:r>
          </a:p>
          <a:p>
            <a:r>
              <a:rPr lang="en-US" dirty="0"/>
              <a:t>GPUs: Insanely profitable in short term, but may not be sustainable long-term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8071E-88F2-815E-4E8A-A1B8426A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64C8A-2C0B-CD9E-5843-0FB12417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20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9E97F6-3B33-33FA-2EFA-3EDE55CF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029CF-2434-E0D1-A0CD-35838C82EE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People</a:t>
            </a:r>
          </a:p>
          <a:p>
            <a:r>
              <a:rPr lang="en-US" dirty="0"/>
              <a:t>Data (Empiricism)</a:t>
            </a:r>
          </a:p>
          <a:p>
            <a:r>
              <a:rPr lang="en-US" dirty="0"/>
              <a:t>Bandwidth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CPUs</a:t>
            </a:r>
          </a:p>
          <a:p>
            <a:r>
              <a:rPr lang="en-US" dirty="0"/>
              <a:t>GPUs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5E0525-EC51-CB9F-90E4-DEEBE3AC93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Everything is getting better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In addition,</a:t>
            </a:r>
          </a:p>
          <a:p>
            <a:pPr lvl="1"/>
            <a:r>
              <a:rPr lang="en-US" dirty="0"/>
              <a:t>supply is increasing</a:t>
            </a:r>
          </a:p>
          <a:p>
            <a:pPr lvl="1"/>
            <a:r>
              <a:rPr lang="en-US" dirty="0"/>
              <a:t>faster than demand</a:t>
            </a:r>
          </a:p>
          <a:p>
            <a:r>
              <a:rPr lang="en-US" dirty="0"/>
              <a:t>Historically,</a:t>
            </a:r>
          </a:p>
          <a:p>
            <a:pPr lvl="1"/>
            <a:r>
              <a:rPr lang="en-US" dirty="0"/>
              <a:t>If we build it, they will come</a:t>
            </a:r>
          </a:p>
          <a:p>
            <a:r>
              <a:rPr lang="en-US" dirty="0"/>
              <a:t>But if everyone has more compute than they need</a:t>
            </a:r>
          </a:p>
          <a:p>
            <a:pPr lvl="1"/>
            <a:r>
              <a:rPr lang="en-US" dirty="0"/>
              <a:t>will they continue to come</a:t>
            </a:r>
          </a:p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find new killer apps </a:t>
            </a:r>
          </a:p>
          <a:p>
            <a:pPr lvl="1"/>
            <a:r>
              <a:rPr lang="en-US" dirty="0"/>
              <a:t>(so demand keeps up with supply)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3892F-BB2C-8BDC-54B9-95A5BE47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B103C-CE83-9EA4-8C6C-B0BC12D4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52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CF377B-EDEE-7D3A-B1CD-9A2C6F93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BF413-621F-0729-A36D-38BC5C8C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Unifying Theme </a:t>
            </a:r>
            <a:r>
              <a:rPr lang="en-US" dirty="0">
                <a:sym typeface="Wingdings" pitchFamily="2" charset="2"/>
              </a:rPr>
              <a:t> Scaling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C3FCB9-4C50-30EF-8302-F941380AF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CDC9A-D385-CB99-9A04-0BBED46A02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assume unlimited data</a:t>
            </a:r>
          </a:p>
          <a:p>
            <a:pPr lvl="1"/>
            <a:r>
              <a:rPr lang="en-US" dirty="0"/>
              <a:t>Language data: limited by population bound</a:t>
            </a:r>
          </a:p>
          <a:p>
            <a:r>
              <a:rPr lang="en-US" dirty="0"/>
              <a:t>Who can afford to play?</a:t>
            </a:r>
          </a:p>
          <a:p>
            <a:pPr lvl="1"/>
            <a:r>
              <a:rPr lang="en-US" dirty="0"/>
              <a:t>Narrative: Big companies with deep pockets</a:t>
            </a:r>
          </a:p>
          <a:p>
            <a:pPr lvl="1"/>
            <a:r>
              <a:rPr lang="en-US" dirty="0"/>
              <a:t>DeepSeek showed anyone can contribute</a:t>
            </a:r>
          </a:p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pPr lvl="1"/>
            <a:r>
              <a:rPr lang="en-US" dirty="0"/>
              <a:t>Inference &gt;&gt; Training</a:t>
            </a:r>
          </a:p>
          <a:p>
            <a:pPr lvl="1"/>
            <a:r>
              <a:rPr lang="en-US" dirty="0"/>
              <a:t>“Diseconomies of scale”</a:t>
            </a:r>
          </a:p>
          <a:p>
            <a:pPr lvl="1"/>
            <a:r>
              <a:rPr lang="en-US" dirty="0"/>
              <a:t>Implications for global warming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C209B4-89AC-9776-8D90-8E583ED43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046606-F447-35A6-8DF4-F04DBBBB75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4C7A6-8759-191C-E485-06440154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AAB6E-8CB0-DD9F-11C2-C507337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5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EA1853-A819-C8D1-79AD-3941367A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2072D-9C1B-18A6-8AC1-A050D5E1E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Term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51BFB-1C21-34FC-DB10-78A727DB10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Huge demand for GPUs</a:t>
            </a:r>
          </a:p>
          <a:p>
            <a:r>
              <a:rPr lang="en-US" dirty="0"/>
              <a:t>Clouds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F56FB7-5101-F27B-A9ED-70867575C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Longer Term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99EAA6-2F94-D9C2-9135-D3EB9BF48F3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Inference </a:t>
            </a:r>
            <a:r>
              <a:rPr lang="en-US" dirty="0">
                <a:sym typeface="Wingdings" pitchFamily="2" charset="2"/>
              </a:rPr>
              <a:t> Phones</a:t>
            </a:r>
          </a:p>
          <a:p>
            <a:r>
              <a:rPr lang="en-US" dirty="0">
                <a:sym typeface="Wingdings" pitchFamily="2" charset="2"/>
              </a:rPr>
              <a:t>Edge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1DAD06-A49F-0C20-7770-D1C77E33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0A1405-0BCD-53AC-87C9-C9A2D5F0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8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71A8-BEE2-DCD1-8D0C-9B69513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Chat on a phone</a:t>
            </a:r>
            <a:br>
              <a:rPr lang="en-US" dirty="0"/>
            </a:br>
            <a:r>
              <a:rPr lang="en-US" sz="2400" dirty="0"/>
              <a:t>What’s on the phone, stays on the phone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45D73C93-C3D3-09F7-C9F3-C77DEE84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67159" y="65981"/>
            <a:ext cx="3007217" cy="649847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FCE95-8CC0-454E-32C9-E9BD32F3E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19" y="3776111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04EDD-C251-7CF7-00D7-F77135E2EE5D}"/>
              </a:ext>
            </a:extLst>
          </p:cNvPr>
          <p:cNvSpPr txBox="1"/>
          <p:nvPr/>
        </p:nvSpPr>
        <p:spPr>
          <a:xfrm>
            <a:off x="445674" y="1905506"/>
            <a:ext cx="69338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Phones &gt;&gt; Datacenters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Short-term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Long-term cost (Economies of 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Weight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E84B1-9920-B73E-B147-2A2032DF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0B9A4-D8C6-B80F-18B4-E4114FC3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25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8"/>
            <a:ext cx="7617550" cy="2047211"/>
          </a:xfrm>
          <a:prstGeom prst="wedgeRoundRectCallout">
            <a:avLst>
              <a:gd name="adj1" fmla="val -30996"/>
              <a:gd name="adj2" fmla="val -116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Industry has an unfair advantage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Big Investments </a:t>
            </a:r>
            <a:r>
              <a:rPr lang="en-US" sz="2400" dirty="0">
                <a:sym typeface="Wingdings" pitchFamily="2" charset="2"/>
              </a:rPr>
              <a:t> Risk Adverse  Less Creativity</a:t>
            </a:r>
            <a:endParaRPr lang="en-US" sz="24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9236208" y="242592"/>
            <a:ext cx="2732629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</p:txBody>
      </p:sp>
    </p:spTree>
    <p:extLst>
      <p:ext uri="{BB962C8B-B14F-4D97-AF65-F5344CB8AC3E}">
        <p14:creationId xmlns:p14="http://schemas.microsoft.com/office/powerpoint/2010/main" val="24913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1202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6A126-BE92-9F29-439B-9562B8D01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60FBC9-C46C-259A-3EC9-DD9ECE45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Agenda: </a:t>
            </a:r>
            <a:br>
              <a:rPr lang="en-US" dirty="0"/>
            </a:br>
            <a:r>
              <a:rPr lang="en-US" dirty="0"/>
              <a:t>Unifying Themes: </a:t>
            </a:r>
            <a:r>
              <a:rPr lang="en-US" dirty="0">
                <a:sym typeface="Wingdings" pitchFamily="2" charset="2"/>
              </a:rPr>
              <a:t>Scaling, Growth &amp; Collaboration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886E3-9797-FC50-B6B1-934816A9A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 (Large Market Forces)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84F671-FF9A-A0C0-90DF-711A469943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Who can afford to play?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Narrative: Big companies with deep pockets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DeepSeek showed anyone can contribute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Clouds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 Phones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Inference &gt;&gt; Training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“Implications for global warming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“Diseconomies of scale”</a:t>
            </a:r>
          </a:p>
          <a:p>
            <a:r>
              <a:rPr lang="en-US" dirty="0"/>
              <a:t>Peak Data: </a:t>
            </a:r>
          </a:p>
          <a:p>
            <a:pPr lvl="1"/>
            <a:r>
              <a:rPr lang="en-US" dirty="0"/>
              <a:t>Scaling laws break down if we run out of data</a:t>
            </a:r>
          </a:p>
          <a:p>
            <a:r>
              <a:rPr lang="en-US" dirty="0"/>
              <a:t>Moore’s Law: Everything is getting better </a:t>
            </a:r>
          </a:p>
          <a:p>
            <a:pPr lvl="1"/>
            <a:r>
              <a:rPr lang="en-US" dirty="0"/>
              <a:t>but at different rates </a:t>
            </a:r>
            <a:r>
              <a:rPr lang="en-US" dirty="0">
                <a:sym typeface="Wingdings" pitchFamily="2" charset="2"/>
              </a:rPr>
              <a:t> need to rebalance</a:t>
            </a:r>
            <a:endParaRPr lang="en-US" dirty="0"/>
          </a:p>
          <a:p>
            <a:r>
              <a:rPr lang="en-US" dirty="0"/>
              <a:t>Should we be more concerned about </a:t>
            </a:r>
          </a:p>
          <a:p>
            <a:pPr lvl="1"/>
            <a:r>
              <a:rPr lang="en-US" dirty="0"/>
              <a:t>supply or demand?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DE4AE1-477D-E589-CEB5-57DF0456B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Micro (Personal Research)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18C918-7516-CEAB-A095-7D90896ECD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Catch-as-catch-can </a:t>
            </a:r>
            <a:r>
              <a:rPr lang="en-US" dirty="0">
                <a:sym typeface="Wingdings" pitchFamily="2" charset="2"/>
              </a:rPr>
              <a:t> Revival of Sampling</a:t>
            </a:r>
            <a:endParaRPr lang="en-US" dirty="0"/>
          </a:p>
          <a:p>
            <a:r>
              <a:rPr lang="en-US" dirty="0"/>
              <a:t>Unify LLMs and Linear Algebra</a:t>
            </a:r>
          </a:p>
          <a:p>
            <a:pPr lvl="1"/>
            <a:r>
              <a:rPr lang="en-US" dirty="0"/>
              <a:t>SVD with Batching</a:t>
            </a:r>
          </a:p>
          <a:p>
            <a:pPr lvl="1"/>
            <a:r>
              <a:rPr lang="en-US" dirty="0"/>
              <a:t>Better Together</a:t>
            </a:r>
          </a:p>
          <a:p>
            <a:pPr lvl="2"/>
            <a:r>
              <a:rPr lang="en-US" dirty="0"/>
              <a:t>Academic Search</a:t>
            </a:r>
          </a:p>
          <a:p>
            <a:pPr lvl="3"/>
            <a:r>
              <a:rPr lang="en-US" dirty="0"/>
              <a:t>BERT Embeddings of Papers</a:t>
            </a:r>
          </a:p>
          <a:p>
            <a:pPr lvl="3"/>
            <a:r>
              <a:rPr lang="en-US" dirty="0"/>
              <a:t>Spectral Clustering of Citations</a:t>
            </a:r>
          </a:p>
          <a:p>
            <a:pPr lvl="1"/>
            <a:r>
              <a:rPr lang="en-US" dirty="0"/>
              <a:t>Loss Functions</a:t>
            </a:r>
          </a:p>
          <a:p>
            <a:pPr lvl="2"/>
            <a:r>
              <a:rPr lang="en-US" dirty="0"/>
              <a:t>Entropy: Predict the next word</a:t>
            </a:r>
          </a:p>
          <a:p>
            <a:pPr lvl="2"/>
            <a:r>
              <a:rPr lang="en-US" dirty="0"/>
              <a:t>Nuclear Norm: within </a:t>
            </a:r>
            <a:r>
              <a:rPr lang="en-US" dirty="0">
                <a:sym typeface="Wingdings" pitchFamily="2" charset="2"/>
              </a:rPr>
              <a:t> across</a:t>
            </a:r>
          </a:p>
          <a:p>
            <a:r>
              <a:rPr lang="en-US" dirty="0">
                <a:sym typeface="Wingdings" pitchFamily="2" charset="2"/>
              </a:rPr>
              <a:t>Low Resource Languages </a:t>
            </a:r>
          </a:p>
          <a:p>
            <a:pPr lvl="1"/>
            <a:r>
              <a:rPr lang="en-US" dirty="0">
                <a:sym typeface="Wingdings" pitchFamily="2" charset="2"/>
              </a:rPr>
              <a:t>Growth Opportunities</a:t>
            </a:r>
          </a:p>
          <a:p>
            <a:pPr lvl="1"/>
            <a:r>
              <a:rPr lang="en-US" dirty="0">
                <a:sym typeface="Wingdings" pitchFamily="2" charset="2"/>
              </a:rPr>
              <a:t>Target languages with future demand</a:t>
            </a:r>
          </a:p>
          <a:p>
            <a:pPr lvl="2"/>
            <a:r>
              <a:rPr lang="en-US" dirty="0">
                <a:sym typeface="Wingdings" pitchFamily="2" charset="2"/>
              </a:rPr>
              <a:t>Many speakers and impressive GDP growth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D274C-AFBF-8645-FD4D-023830CA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9E66A-624B-BEBF-2E34-577640A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7757-D196-B3F7-90F9-32AB153B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“Diseconomies of Scale”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2C907-A4F5-1D7D-2AB0-858653237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Thinking Machines (CM-2)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01B567-17D6-886F-6B2A-F68B4CBD4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Cray-1</a:t>
            </a:r>
          </a:p>
        </p:txBody>
      </p:sp>
      <p:pic>
        <p:nvPicPr>
          <p:cNvPr id="40964" name="Picture 4" descr="Cray-1 - Wikipedia">
            <a:extLst>
              <a:ext uri="{FF2B5EF4-FFF2-40B4-BE49-F238E27FC236}">
                <a16:creationId xmlns:a16="http://schemas.microsoft.com/office/drawing/2014/main" id="{3AFD8236-0A23-D29B-34E4-30A105631CD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844" y="2505075"/>
            <a:ext cx="3771900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group of people walking in a museum&#10;&#10;AI-generated content may be incorrect.">
            <a:extLst>
              <a:ext uri="{FF2B5EF4-FFF2-40B4-BE49-F238E27FC236}">
                <a16:creationId xmlns:a16="http://schemas.microsoft.com/office/drawing/2014/main" id="{D34230E5-DCC2-2F0F-A138-E2F49512F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9492" y="2505075"/>
            <a:ext cx="4918379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F7328-A364-049B-9A43-0D669B6B7C83}"/>
              </a:ext>
            </a:extLst>
          </p:cNvPr>
          <p:cNvSpPr txBox="1"/>
          <p:nvPr/>
        </p:nvSpPr>
        <p:spPr>
          <a:xfrm>
            <a:off x="1015972" y="1262122"/>
            <a:ext cx="6353599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Scale depends on size of market, not machine;</a:t>
            </a:r>
            <a:br>
              <a:rPr lang="en-US" sz="2400" dirty="0"/>
            </a:br>
            <a:r>
              <a:rPr lang="en-US" sz="2400" dirty="0"/>
              <a:t>Phones/PCs are bigger than Super-computers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0E1CF-E71E-74C7-D680-66584042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8010D-375C-5DAD-7D58-C114746A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03F535C-A688-9C50-4528-CDB1DF71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http://recommendpapers.xyz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FA6936-19A4-F251-7FEC-EF8358734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6893" y="1825625"/>
            <a:ext cx="7558214" cy="4351338"/>
          </a:xfrm>
        </p:spPr>
      </p:pic>
      <p:pic>
        <p:nvPicPr>
          <p:cNvPr id="25605" name="Picture 5">
            <a:extLst>
              <a:ext uri="{FF2B5EF4-FFF2-40B4-BE49-F238E27FC236}">
                <a16:creationId xmlns:a16="http://schemas.microsoft.com/office/drawing/2014/main" id="{409BDD45-9E6C-ADF2-220A-1A6FE500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950" y="45104"/>
            <a:ext cx="2662518" cy="266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F2A80A-DAEF-CF2F-B77E-9348D415B2A8}"/>
              </a:ext>
            </a:extLst>
          </p:cNvPr>
          <p:cNvSpPr txBox="1"/>
          <p:nvPr/>
        </p:nvSpPr>
        <p:spPr>
          <a:xfrm>
            <a:off x="5635648" y="2631683"/>
            <a:ext cx="3501528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Academic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200M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Modest hardware: $1k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5A2A5-29FE-C497-918A-0D5AB096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9719-DF54-F58E-6CCD-7423EB06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4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457D3-F1B5-3DC3-241E-FB0CCA7E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</a:t>
            </a:r>
            <a:r>
              <a:rPr lang="en-US" dirty="0">
                <a:sym typeface="Wingdings" pitchFamily="2" charset="2"/>
              </a:rPr>
              <a:t> Edge (Phones, NAS, etc.)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AWS: $276/TB/year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8B8BF-EE74-D3EB-0862-0B349478B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Disk: 68 TBs @ $11/TB</a:t>
            </a:r>
          </a:p>
          <a:p>
            <a:r>
              <a:rPr lang="en-US" dirty="0"/>
              <a:t>Broadband: 2Gps @ $100/month</a:t>
            </a:r>
          </a:p>
        </p:txBody>
      </p:sp>
      <p:pic>
        <p:nvPicPr>
          <p:cNvPr id="15" name="Content Placeholder 14" descr="A black box on a white shelf&#10;&#10;AI-generated content may be incorrect.">
            <a:extLst>
              <a:ext uri="{FF2B5EF4-FFF2-40B4-BE49-F238E27FC236}">
                <a16:creationId xmlns:a16="http://schemas.microsoft.com/office/drawing/2014/main" id="{8F8AB6BB-543C-71EA-A0CE-516F4CAE4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5007" t="9814" r="13109" b="24434"/>
          <a:stretch>
            <a:fillRect/>
          </a:stretch>
        </p:blipFill>
        <p:spPr>
          <a:xfrm>
            <a:off x="839788" y="2603866"/>
            <a:ext cx="4070309" cy="378414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AC24E7-2D95-917A-E5DE-D3B932127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SSD: 4TBs @ $60/TB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73D9D2-1D66-F605-4357-85962A911A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3118" t="14596" r="11935" b="15069"/>
          <a:stretch>
            <a:fillRect/>
          </a:stretch>
        </p:blipFill>
        <p:spPr bwMode="auto">
          <a:xfrm>
            <a:off x="6172199" y="2743199"/>
            <a:ext cx="4562395" cy="37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15D940-57AF-BD27-DCFE-68D374DE564E}"/>
              </a:ext>
            </a:extLst>
          </p:cNvPr>
          <p:cNvSpPr txBox="1"/>
          <p:nvPr/>
        </p:nvSpPr>
        <p:spPr>
          <a:xfrm>
            <a:off x="1868957" y="5896776"/>
            <a:ext cx="730233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Scale depends on size of market, not machine;</a:t>
            </a:r>
            <a:br>
              <a:rPr lang="en-US" sz="2400" dirty="0"/>
            </a:br>
            <a:r>
              <a:rPr lang="en-US" sz="2400" dirty="0"/>
              <a:t>Phones/PCs are bigger than Super-computers/Clouds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5DB8F8-2B3C-EAB7-251F-EF4208D5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5BE2BE-19CC-811D-4B7A-362B3AF8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1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AF92-D95B-64C1-8566-0CCDB630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433020"/>
            <a:ext cx="10515600" cy="1325563"/>
          </a:xfrm>
        </p:spPr>
        <p:txBody>
          <a:bodyPr/>
          <a:lstStyle/>
          <a:p>
            <a:r>
              <a:rPr lang="en-US" dirty="0"/>
              <a:t>Clouds are Super-Expensive</a:t>
            </a:r>
            <a:br>
              <a:rPr lang="en-US" dirty="0"/>
            </a:br>
            <a:r>
              <a:rPr lang="en-US" dirty="0"/>
              <a:t>Diseconomies of Scale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95D834-81FE-A173-28EE-CB11D4F1E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56890" r="25966"/>
          <a:stretch>
            <a:fillRect/>
          </a:stretch>
        </p:blipFill>
        <p:spPr>
          <a:xfrm>
            <a:off x="-212678" y="1637729"/>
            <a:ext cx="10217765" cy="4393919"/>
          </a:xfrm>
        </p:spPr>
      </p:pic>
      <p:pic>
        <p:nvPicPr>
          <p:cNvPr id="16" name="Content Placeholder 15" descr="A screenshot of a website&#10;&#10;AI-generated content may be incorrect.">
            <a:extLst>
              <a:ext uri="{FF2B5EF4-FFF2-40B4-BE49-F238E27FC236}">
                <a16:creationId xmlns:a16="http://schemas.microsoft.com/office/drawing/2014/main" id="{C342714D-432F-1B46-D39E-E7FE46E873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01734" y="4572000"/>
            <a:ext cx="3190265" cy="22145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02BBEC-068F-CE67-4923-39C4BF3402B7}"/>
              </a:ext>
            </a:extLst>
          </p:cNvPr>
          <p:cNvSpPr txBox="1"/>
          <p:nvPr/>
        </p:nvSpPr>
        <p:spPr>
          <a:xfrm>
            <a:off x="838200" y="5929290"/>
            <a:ext cx="7973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http://perspectives.mvdirona.com/2008/04/06/DiseconomiesOfScale.aspx</a:t>
            </a:r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7ED264-1490-5402-6132-113903049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270" y="2668138"/>
            <a:ext cx="1791174" cy="1791174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694149B-2435-8F69-5C52-DDDFAA3B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45B5A67-0D17-9F15-897B-BACC7659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5993</TotalTime>
  <Words>2765</Words>
  <Application>Microsoft Macintosh PowerPoint</Application>
  <PresentationFormat>Widescreen</PresentationFormat>
  <Paragraphs>595</Paragraphs>
  <Slides>41</Slides>
  <Notes>5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Vision</vt:lpstr>
      <vt:lpstr>Agenda:  Unifying Themes: Scaling, Growth &amp; Collaboration</vt:lpstr>
      <vt:lpstr>Narrative: Chatbots</vt:lpstr>
      <vt:lpstr>Chat on a phone What’s on the phone, stays on the phone</vt:lpstr>
      <vt:lpstr>Agenda:  Unifying Themes: Scaling, Growth &amp; Collaboration</vt:lpstr>
      <vt:lpstr>“Diseconomies of Scale”</vt:lpstr>
      <vt:lpstr>http://recommendpapers.xyz</vt:lpstr>
      <vt:lpstr>Clouds  Edge (Phones, NAS, etc.) AWS: $276/TB/year</vt:lpstr>
      <vt:lpstr>Clouds are Super-Expensive Diseconomies of Scale</vt:lpstr>
      <vt:lpstr>On Delivering Embarrassingly Distributed Cloud Services</vt:lpstr>
      <vt:lpstr>Agenda:  Unifying Themes: Scaling, Growth &amp; Collaboration</vt:lpstr>
      <vt:lpstr>“It never pays to think until you’ve run out of data” – Eric Brill</vt:lpstr>
      <vt:lpstr>Peak Data:  We are running out of data</vt:lpstr>
      <vt:lpstr>Data Scope</vt:lpstr>
      <vt:lpstr>Agenda:  Unifying Themes: Scaling, Growth &amp; Collaboration</vt:lpstr>
      <vt:lpstr>Everything is getting better SPEC Benchmark: 50k speedup over 40 years</vt:lpstr>
      <vt:lpstr>Exponential Improvements Everywhere, But with Different Time Constants</vt:lpstr>
      <vt:lpstr>Bottlenecks</vt:lpstr>
      <vt:lpstr>Mobility Gap: Disks &gt;&gt; Bandwidth Different Time Constants  Rebalancing</vt:lpstr>
      <vt:lpstr>Agenda:  Unifying Themes: Scaling, Growth &amp; Collaboration</vt:lpstr>
      <vt:lpstr>Demand may not keep up with supply Different Time Constants  Rebalancing</vt:lpstr>
      <vt:lpstr>Agenda:  Unifying Themes: Scaling, Growth &amp; Collaboration</vt:lpstr>
      <vt:lpstr>Better Together: Two Different Embeddings</vt:lpstr>
      <vt:lpstr>Network Effects Catch-as-catch-can  Revival of Sampling</vt:lpstr>
      <vt:lpstr>Metcalfe’s Law (Network Effects)</vt:lpstr>
      <vt:lpstr>My Current Research Catch-as-catch-can  Revival of Sampling</vt:lpstr>
      <vt:lpstr>Low Resource Languages  Growth Opportunities Stratify by Resources and Opportunities</vt:lpstr>
      <vt:lpstr>PowerPoint Presentation</vt:lpstr>
      <vt:lpstr>Embrace Diversity &amp; Multiple Perspectives</vt:lpstr>
      <vt:lpstr>PowerPoint Presentation</vt:lpstr>
      <vt:lpstr>Adding Perspective to Speech/Vision Research COCO (Objective)  ArtEmis (Subjective)</vt:lpstr>
      <vt:lpstr>Agenda/Conclusions:  Unifying Themes: Scaling, Growth &amp; Collaboration Catch-as-catch-can  Revival of Sampling</vt:lpstr>
      <vt:lpstr>My Current Research</vt:lpstr>
      <vt:lpstr>backup</vt:lpstr>
      <vt:lpstr>Enterprise  Consumer</vt:lpstr>
      <vt:lpstr>Bottlenecks:  Different time constants  Rebalancing</vt:lpstr>
      <vt:lpstr>Bottlenecks</vt:lpstr>
      <vt:lpstr>Agenda: Unifying Theme  Scaling</vt:lpstr>
      <vt:lpstr>PowerPoint Presentation</vt:lpstr>
      <vt:lpstr>Why Change Terminology?</vt:lpstr>
      <vt:lpstr> VLSI History http://www.eecs.mit.edu/docs/newsletter/VLSI.pdf http://ai.eecs.umich.edu/people/conway/Memoirs/MIT/MIT_Reminiscences.pdf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69</cp:revision>
  <dcterms:created xsi:type="dcterms:W3CDTF">2025-08-28T15:59:18Z</dcterms:created>
  <dcterms:modified xsi:type="dcterms:W3CDTF">2025-09-06T15:30:33Z</dcterms:modified>
</cp:coreProperties>
</file>